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8" r:id="rId3"/>
    <p:sldId id="289" r:id="rId4"/>
    <p:sldId id="290" r:id="rId5"/>
    <p:sldId id="291" r:id="rId6"/>
    <p:sldId id="292" r:id="rId7"/>
    <p:sldId id="285" r:id="rId8"/>
    <p:sldId id="270" r:id="rId9"/>
    <p:sldId id="265" r:id="rId10"/>
    <p:sldId id="286" r:id="rId11"/>
    <p:sldId id="280" r:id="rId12"/>
    <p:sldId id="264" r:id="rId13"/>
    <p:sldId id="269" r:id="rId14"/>
    <p:sldId id="272" r:id="rId15"/>
    <p:sldId id="273" r:id="rId16"/>
    <p:sldId id="271" r:id="rId17"/>
    <p:sldId id="275" r:id="rId18"/>
    <p:sldId id="274" r:id="rId19"/>
    <p:sldId id="287" r:id="rId20"/>
    <p:sldId id="268" r:id="rId21"/>
    <p:sldId id="278" r:id="rId22"/>
    <p:sldId id="263" r:id="rId23"/>
    <p:sldId id="26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F4F"/>
    <a:srgbClr val="5C5C5C"/>
    <a:srgbClr val="54B89C"/>
    <a:srgbClr val="7AC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BE6A1-EE92-4D65-B902-CFFCD0764525}" type="datetimeFigureOut">
              <a:rPr lang="ru-RU" smtClean="0"/>
              <a:t>18.03.2024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7C770-E8F6-4072-92C0-2C8284BA3D39}" type="slidenum">
              <a:rPr lang="ru-RU" smtClean="0"/>
              <a:t>‹#›</a:t>
            </a:fld>
            <a:endParaRPr lang="ru-RU"/>
          </a:p>
        </p:txBody>
      </p:sp>
    </p:spTree>
    <p:extLst>
      <p:ext uri="{BB962C8B-B14F-4D97-AF65-F5344CB8AC3E}">
        <p14:creationId xmlns:p14="http://schemas.microsoft.com/office/powerpoint/2010/main" val="225017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C37C770-E8F6-4072-92C0-2C8284BA3D39}" type="slidenum">
              <a:rPr lang="ru-RU" smtClean="0"/>
              <a:t>7</a:t>
            </a:fld>
            <a:endParaRPr lang="ru-RU"/>
          </a:p>
        </p:txBody>
      </p:sp>
    </p:spTree>
    <p:extLst>
      <p:ext uri="{BB962C8B-B14F-4D97-AF65-F5344CB8AC3E}">
        <p14:creationId xmlns:p14="http://schemas.microsoft.com/office/powerpoint/2010/main" val="289172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B9DAB58-0D48-4D1D-BDA0-A429201F1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840419" y="201691"/>
            <a:ext cx="7815290" cy="1857363"/>
          </a:xfrm>
          <a:effectLst/>
        </p:spPr>
        <p:txBody>
          <a:bodyPr>
            <a:normAutofit fontScale="90000"/>
          </a:bodyPr>
          <a:lstStyle/>
          <a:p>
            <a:r>
              <a:rPr lang="ru-RU" dirty="0">
                <a:ln>
                  <a:solidFill>
                    <a:schemeClr val="tx1"/>
                  </a:solidFill>
                </a:ln>
                <a:solidFill>
                  <a:srgbClr val="275F4F"/>
                </a:solidFill>
                <a:latin typeface="Times New Roman" panose="02020603050405020304" pitchFamily="18" charset="0"/>
                <a:cs typeface="Times New Roman" panose="02020603050405020304" pitchFamily="18" charset="0"/>
              </a:rPr>
              <a:t>ГБУ «КЦСОН»</a:t>
            </a:r>
            <a:br>
              <a:rPr lang="ru-RU" dirty="0">
                <a:ln>
                  <a:solidFill>
                    <a:schemeClr val="tx1"/>
                  </a:solidFill>
                </a:ln>
                <a:solidFill>
                  <a:srgbClr val="275F4F"/>
                </a:solidFill>
                <a:latin typeface="Times New Roman" panose="02020603050405020304" pitchFamily="18" charset="0"/>
                <a:cs typeface="Times New Roman" panose="02020603050405020304" pitchFamily="18" charset="0"/>
              </a:rPr>
            </a:br>
            <a:r>
              <a:rPr lang="ru-RU" dirty="0">
                <a:ln>
                  <a:solidFill>
                    <a:schemeClr val="tx1"/>
                  </a:solidFill>
                </a:ln>
                <a:solidFill>
                  <a:srgbClr val="275F4F"/>
                </a:solidFill>
                <a:latin typeface="Times New Roman" panose="02020603050405020304" pitchFamily="18" charset="0"/>
                <a:cs typeface="Times New Roman" panose="02020603050405020304" pitchFamily="18" charset="0"/>
              </a:rPr>
              <a:t> </a:t>
            </a:r>
            <a:r>
              <a:rPr lang="ru-RU" dirty="0" err="1">
                <a:ln>
                  <a:solidFill>
                    <a:schemeClr val="tx1"/>
                  </a:solidFill>
                </a:ln>
                <a:solidFill>
                  <a:srgbClr val="275F4F"/>
                </a:solidFill>
                <a:latin typeface="Times New Roman" panose="02020603050405020304" pitchFamily="18" charset="0"/>
                <a:cs typeface="Times New Roman" panose="02020603050405020304" pitchFamily="18" charset="0"/>
              </a:rPr>
              <a:t>Кашинского</a:t>
            </a:r>
            <a:r>
              <a:rPr lang="ru-RU" dirty="0">
                <a:ln>
                  <a:solidFill>
                    <a:schemeClr val="tx1"/>
                  </a:solidFill>
                </a:ln>
                <a:solidFill>
                  <a:srgbClr val="275F4F"/>
                </a:solidFill>
                <a:latin typeface="Times New Roman" panose="02020603050405020304" pitchFamily="18" charset="0"/>
                <a:cs typeface="Times New Roman" panose="02020603050405020304" pitchFamily="18" charset="0"/>
              </a:rPr>
              <a:t> городского округа</a:t>
            </a:r>
            <a:br>
              <a:rPr lang="ru-RU" dirty="0">
                <a:ln>
                  <a:solidFill>
                    <a:schemeClr val="tx1"/>
                  </a:solidFill>
                </a:ln>
                <a:solidFill>
                  <a:srgbClr val="275F4F"/>
                </a:solidFill>
                <a:latin typeface="Times New Roman" panose="02020603050405020304" pitchFamily="18" charset="0"/>
                <a:cs typeface="Times New Roman" panose="02020603050405020304" pitchFamily="18" charset="0"/>
              </a:rPr>
            </a:br>
            <a:r>
              <a:rPr lang="ru-RU" dirty="0">
                <a:ln>
                  <a:solidFill>
                    <a:schemeClr val="tx1"/>
                  </a:solidFill>
                </a:ln>
                <a:solidFill>
                  <a:srgbClr val="275F4F"/>
                </a:solidFill>
                <a:latin typeface="Times New Roman" panose="02020603050405020304" pitchFamily="18" charset="0"/>
                <a:cs typeface="Times New Roman" panose="02020603050405020304" pitchFamily="18" charset="0"/>
              </a:rPr>
              <a:t> Тверской области</a:t>
            </a:r>
          </a:p>
        </p:txBody>
      </p:sp>
      <p:sp>
        <p:nvSpPr>
          <p:cNvPr id="3" name="Подзаголовок 2"/>
          <p:cNvSpPr>
            <a:spLocks noGrp="1"/>
          </p:cNvSpPr>
          <p:nvPr>
            <p:ph type="subTitle" idx="1"/>
          </p:nvPr>
        </p:nvSpPr>
        <p:spPr>
          <a:xfrm>
            <a:off x="1547664" y="2141976"/>
            <a:ext cx="6400800" cy="2286016"/>
          </a:xfrm>
          <a:effectLst/>
        </p:spPr>
        <p:txBody>
          <a:bodyPr>
            <a:normAutofit/>
          </a:bodyPr>
          <a:lstStyle/>
          <a:p>
            <a:r>
              <a:rPr lang="ru-RU" sz="2400" dirty="0">
                <a:solidFill>
                  <a:srgbClr val="5C5C5C"/>
                </a:solidFill>
                <a:latin typeface="Times New Roman" panose="02020603050405020304" pitchFamily="18" charset="0"/>
                <a:cs typeface="Times New Roman" panose="02020603050405020304" pitchFamily="18" charset="0"/>
              </a:rPr>
              <a:t>УЧАСТКОВАЯ СОЦИАЛЬНАЯ СЛУЖБА</a:t>
            </a:r>
          </a:p>
        </p:txBody>
      </p:sp>
      <p:pic>
        <p:nvPicPr>
          <p:cNvPr id="4" name="Picture 2" descr="I:\Чтения 2021\kashinsky_map_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339" b="9577"/>
          <a:stretch/>
        </p:blipFill>
        <p:spPr bwMode="auto">
          <a:xfrm>
            <a:off x="5538606" y="3284984"/>
            <a:ext cx="3459476" cy="24277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Истомина\Desktop\853_1.jpg"/>
          <p:cNvPicPr>
            <a:picLocks noChangeAspect="1" noChangeArrowheads="1"/>
          </p:cNvPicPr>
          <p:nvPr/>
        </p:nvPicPr>
        <p:blipFill>
          <a:blip r:embed="rId4"/>
          <a:srcRect/>
          <a:stretch>
            <a:fillRect/>
          </a:stretch>
        </p:blipFill>
        <p:spPr bwMode="auto">
          <a:xfrm>
            <a:off x="249023" y="2996952"/>
            <a:ext cx="5040560" cy="335332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8CBE730-C886-43F6-BCB0-C9151B8B2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a:ln>
                  <a:solidFill>
                    <a:schemeClr val="tx1"/>
                  </a:solidFill>
                </a:ln>
                <a:solidFill>
                  <a:srgbClr val="275F4F"/>
                </a:solidFill>
                <a:latin typeface="Times New Roman" panose="02020603050405020304" pitchFamily="18" charset="0"/>
                <a:cs typeface="Times New Roman" panose="02020603050405020304" pitchFamily="18" charset="0"/>
              </a:rPr>
              <a:t>Социальный автомобиль</a:t>
            </a: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1043608" y="1383756"/>
            <a:ext cx="7056784" cy="5198598"/>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0525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DBF6BB5-B625-4301-A427-62DDAE8540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4000" dirty="0">
                <a:ln>
                  <a:solidFill>
                    <a:schemeClr val="tx1"/>
                  </a:solidFill>
                </a:ln>
                <a:solidFill>
                  <a:srgbClr val="275F4F"/>
                </a:solidFill>
                <a:latin typeface="Times New Roman" panose="02020603050405020304" pitchFamily="18" charset="0"/>
                <a:cs typeface="Times New Roman" panose="02020603050405020304" pitchFamily="18" charset="0"/>
              </a:rPr>
              <a:t>Диспансеризация граждан</a:t>
            </a:r>
          </a:p>
        </p:txBody>
      </p:sp>
      <p:pic>
        <p:nvPicPr>
          <p:cNvPr id="4" name="Содержимое 3">
            <a:extLst>
              <a:ext uri="{FF2B5EF4-FFF2-40B4-BE49-F238E27FC236}">
                <a16:creationId xmlns:a16="http://schemas.microsoft.com/office/drawing/2014/main" id="{A89361A9-A631-457B-A86E-AFA1621916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1331" y="1414169"/>
            <a:ext cx="6961338" cy="4837561"/>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E585323-88BB-48B1-90E8-C3BDB8897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11560" y="260648"/>
            <a:ext cx="7920880" cy="1143000"/>
          </a:xfrm>
        </p:spPr>
        <p:txBody>
          <a:bodyPr>
            <a:normAutofit/>
          </a:bodyPr>
          <a:lstStyle/>
          <a:p>
            <a:r>
              <a:rPr lang="ru-RU" sz="2800" dirty="0">
                <a:ln>
                  <a:solidFill>
                    <a:schemeClr val="tx1"/>
                  </a:solidFill>
                </a:ln>
                <a:solidFill>
                  <a:srgbClr val="275F4F"/>
                </a:solidFill>
                <a:latin typeface="Times New Roman" panose="02020603050405020304" pitchFamily="18" charset="0"/>
                <a:cs typeface="Times New Roman" panose="02020603050405020304" pitchFamily="18" charset="0"/>
              </a:rPr>
              <a:t>На обслуживаемой территории работают клубы для  пожилых людей </a:t>
            </a:r>
          </a:p>
        </p:txBody>
      </p:sp>
      <p:pic>
        <p:nvPicPr>
          <p:cNvPr id="8" name="Picture 2" descr="C:\Users\Истомина\Desktop\фото2020\коллаж день победы.jpg"/>
          <p:cNvPicPr>
            <a:picLocks noChangeAspect="1" noChangeArrowheads="1"/>
          </p:cNvPicPr>
          <p:nvPr/>
        </p:nvPicPr>
        <p:blipFill>
          <a:blip r:embed="rId3"/>
          <a:srcRect/>
          <a:stretch>
            <a:fillRect/>
          </a:stretch>
        </p:blipFill>
        <p:spPr bwMode="auto">
          <a:xfrm>
            <a:off x="1547664" y="1453135"/>
            <a:ext cx="6048672" cy="514421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BEBA753-9F36-4F84-A6C7-A79A9FF1D3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2" descr="C:\Users\Истомина\Desktop\фото2020\коллаж встреча.jpg"/>
          <p:cNvPicPr>
            <a:picLocks noGrp="1" noChangeAspect="1" noChangeArrowheads="1"/>
          </p:cNvPicPr>
          <p:nvPr>
            <p:ph idx="1"/>
          </p:nvPr>
        </p:nvPicPr>
        <p:blipFill>
          <a:blip r:embed="rId3"/>
          <a:srcRect/>
          <a:stretch>
            <a:fillRect/>
          </a:stretch>
        </p:blipFill>
        <p:spPr bwMode="auto">
          <a:xfrm>
            <a:off x="1295636" y="339936"/>
            <a:ext cx="6552728" cy="617812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97CE1A9-8F5B-4CF8-B30B-29BBC182ED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dirty="0">
                <a:ln>
                  <a:solidFill>
                    <a:schemeClr val="tx1"/>
                  </a:solidFill>
                </a:ln>
                <a:solidFill>
                  <a:srgbClr val="275F4F"/>
                </a:solidFill>
                <a:latin typeface="Times New Roman" panose="02020603050405020304" pitchFamily="18" charset="0"/>
                <a:cs typeface="Times New Roman" panose="02020603050405020304" pitchFamily="18" charset="0"/>
              </a:rPr>
              <a:t>Участие в мероприятиях</a:t>
            </a:r>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90435" y="2329885"/>
            <a:ext cx="3917404" cy="295739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a:extLst>
              <a:ext uri="{FF2B5EF4-FFF2-40B4-BE49-F238E27FC236}">
                <a16:creationId xmlns:a16="http://schemas.microsoft.com/office/drawing/2014/main" id="{F63C2F66-AA76-4C8E-BD16-1A850FE3CEF0}"/>
              </a:ext>
            </a:extLst>
          </p:cNvPr>
          <p:cNvPicPr>
            <a:picLocks noChangeAspect="1"/>
          </p:cNvPicPr>
          <p:nvPr/>
        </p:nvPicPr>
        <p:blipFill rotWithShape="1">
          <a:blip r:embed="rId4">
            <a:extLst>
              <a:ext uri="{28A0092B-C50C-407E-A947-70E740481C1C}">
                <a14:useLocalDpi xmlns:a14="http://schemas.microsoft.com/office/drawing/2010/main" val="0"/>
              </a:ext>
            </a:extLst>
          </a:blip>
          <a:srcRect t="13250" b="22700"/>
          <a:stretch/>
        </p:blipFill>
        <p:spPr>
          <a:xfrm>
            <a:off x="3135932" y="1849882"/>
            <a:ext cx="2957400" cy="3927664"/>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a:extLst>
              <a:ext uri="{FF2B5EF4-FFF2-40B4-BE49-F238E27FC236}">
                <a16:creationId xmlns:a16="http://schemas.microsoft.com/office/drawing/2014/main" id="{715D9C46-2A79-4F8F-98DE-3D107419B3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892" r="-1"/>
          <a:stretch/>
        </p:blipFill>
        <p:spPr>
          <a:xfrm>
            <a:off x="6182297" y="1839322"/>
            <a:ext cx="2889083" cy="3927664"/>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9B6A54D-05E0-4069-BDAB-CBA5571ECA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183778"/>
            <a:ext cx="8229600" cy="868958"/>
          </a:xfrm>
        </p:spPr>
        <p:txBody>
          <a:bodyPr>
            <a:normAutofit/>
          </a:bodyPr>
          <a:lstStyle/>
          <a:p>
            <a:r>
              <a:rPr lang="ru-RU" sz="4000" dirty="0">
                <a:ln>
                  <a:solidFill>
                    <a:schemeClr val="tx1"/>
                  </a:solidFill>
                </a:ln>
                <a:solidFill>
                  <a:srgbClr val="275F4F"/>
                </a:solidFill>
                <a:latin typeface="Times New Roman" panose="02020603050405020304" pitchFamily="18" charset="0"/>
                <a:cs typeface="Times New Roman" panose="02020603050405020304" pitchFamily="18" charset="0"/>
              </a:rPr>
              <a:t>Участие в акциях</a:t>
            </a:r>
          </a:p>
        </p:txBody>
      </p:sp>
      <p:pic>
        <p:nvPicPr>
          <p:cNvPr id="4" name="Picture 2" descr="C:\Users\Истомина\Desktop\фото2020\заметка день памяти и скорби.jpg"/>
          <p:cNvPicPr>
            <a:picLocks noGrp="1" noChangeAspect="1" noChangeArrowheads="1"/>
          </p:cNvPicPr>
          <p:nvPr>
            <p:ph idx="1"/>
          </p:nvPr>
        </p:nvPicPr>
        <p:blipFill>
          <a:blip r:embed="rId3"/>
          <a:srcRect/>
          <a:stretch>
            <a:fillRect/>
          </a:stretch>
        </p:blipFill>
        <p:spPr bwMode="auto">
          <a:xfrm>
            <a:off x="1475656" y="1052736"/>
            <a:ext cx="6100042" cy="5472608"/>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E1E4773-5CE7-4E94-8F7F-FECD19BA4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Autofit/>
          </a:bodyPr>
          <a:lstStyle/>
          <a:p>
            <a:r>
              <a:rPr lang="ru-RU" sz="3600" dirty="0">
                <a:ln>
                  <a:solidFill>
                    <a:schemeClr val="tx1"/>
                  </a:solidFill>
                </a:ln>
                <a:solidFill>
                  <a:srgbClr val="275F4F"/>
                </a:solidFill>
                <a:latin typeface="Times New Roman" panose="02020603050405020304" pitchFamily="18" charset="0"/>
                <a:cs typeface="Times New Roman" panose="02020603050405020304" pitchFamily="18" charset="0"/>
              </a:rPr>
              <a:t>Серебряные волонтеры «Доброе дело»</a:t>
            </a:r>
          </a:p>
        </p:txBody>
      </p:sp>
      <p:pic>
        <p:nvPicPr>
          <p:cNvPr id="4" name="Picture 2" descr="C:\Users\Истомина\Desktop\фото2020\форум.jpg"/>
          <p:cNvPicPr>
            <a:picLocks noGrp="1" noChangeAspect="1" noChangeArrowheads="1"/>
          </p:cNvPicPr>
          <p:nvPr>
            <p:ph idx="1"/>
          </p:nvPr>
        </p:nvPicPr>
        <p:blipFill>
          <a:blip r:embed="rId3"/>
          <a:srcRect/>
          <a:stretch>
            <a:fillRect/>
          </a:stretch>
        </p:blipFill>
        <p:spPr bwMode="auto">
          <a:xfrm>
            <a:off x="73015" y="1417638"/>
            <a:ext cx="4525963" cy="4896544"/>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C:\Users\Истомина\Desktop\фото2020\Коллаж викулов.jpg"/>
          <p:cNvPicPr>
            <a:picLocks noChangeAspect="1" noChangeArrowheads="1"/>
          </p:cNvPicPr>
          <p:nvPr/>
        </p:nvPicPr>
        <p:blipFill>
          <a:blip r:embed="rId4"/>
          <a:srcRect/>
          <a:stretch>
            <a:fillRect/>
          </a:stretch>
        </p:blipFill>
        <p:spPr bwMode="auto">
          <a:xfrm>
            <a:off x="4572000" y="1477298"/>
            <a:ext cx="4498985" cy="462281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E6C8FB7-3B95-4AAD-BAB7-911798D9F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descr="C:\Users\Истомина\Desktop\фото2020\коллаж дем.jpg"/>
          <p:cNvPicPr>
            <a:picLocks noGrp="1" noChangeAspect="1" noChangeArrowheads="1"/>
          </p:cNvPicPr>
          <p:nvPr>
            <p:ph idx="1"/>
          </p:nvPr>
        </p:nvPicPr>
        <p:blipFill>
          <a:blip r:embed="rId3"/>
          <a:srcRect/>
          <a:stretch>
            <a:fillRect/>
          </a:stretch>
        </p:blipFill>
        <p:spPr bwMode="auto">
          <a:xfrm>
            <a:off x="109124" y="962726"/>
            <a:ext cx="4464496" cy="4932548"/>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descr="C:\Users\Истомина\Desktop\фото2020\библионочь.jpg"/>
          <p:cNvPicPr>
            <a:picLocks noChangeAspect="1" noChangeArrowheads="1"/>
          </p:cNvPicPr>
          <p:nvPr/>
        </p:nvPicPr>
        <p:blipFill>
          <a:blip r:embed="rId4"/>
          <a:srcRect/>
          <a:stretch>
            <a:fillRect/>
          </a:stretch>
        </p:blipFill>
        <p:spPr bwMode="auto">
          <a:xfrm>
            <a:off x="4570380" y="962726"/>
            <a:ext cx="4464496" cy="49325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F305373-9300-4360-A8DA-62CB830792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153616"/>
            <a:ext cx="8229600" cy="1143000"/>
          </a:xfrm>
        </p:spPr>
        <p:txBody>
          <a:bodyPr>
            <a:normAutofit/>
          </a:bodyPr>
          <a:lstStyle/>
          <a:p>
            <a:r>
              <a:rPr lang="ru-RU" sz="4000" dirty="0">
                <a:ln>
                  <a:solidFill>
                    <a:schemeClr val="tx1"/>
                  </a:solidFill>
                </a:ln>
                <a:solidFill>
                  <a:srgbClr val="275F4F"/>
                </a:solidFill>
                <a:latin typeface="Times New Roman" panose="02020603050405020304" pitchFamily="18" charset="0"/>
                <a:cs typeface="Times New Roman" panose="02020603050405020304" pitchFamily="18" charset="0"/>
              </a:rPr>
              <a:t>Творческие вечера</a:t>
            </a:r>
          </a:p>
        </p:txBody>
      </p:sp>
      <p:pic>
        <p:nvPicPr>
          <p:cNvPr id="4" name="Picture 2" descr="C:\Users\Истомина\Desktop\фото2020\кольцов.jpg"/>
          <p:cNvPicPr>
            <a:picLocks noGrp="1" noChangeAspect="1" noChangeArrowheads="1"/>
          </p:cNvPicPr>
          <p:nvPr>
            <p:ph idx="1"/>
          </p:nvPr>
        </p:nvPicPr>
        <p:blipFill>
          <a:blip r:embed="rId3"/>
          <a:srcRect/>
          <a:stretch>
            <a:fillRect/>
          </a:stretch>
        </p:blipFill>
        <p:spPr bwMode="auto">
          <a:xfrm>
            <a:off x="229220" y="1201739"/>
            <a:ext cx="5431333" cy="4968552"/>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49263" y="1421511"/>
            <a:ext cx="2879278" cy="230983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16515" t="-465" r="10794" b="465"/>
          <a:stretch/>
        </p:blipFill>
        <p:spPr>
          <a:xfrm rot="5400000">
            <a:off x="5788343" y="4282880"/>
            <a:ext cx="2315373" cy="229978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0E5A441-B0BC-4191-8D56-F6FDB0E22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Autofit/>
          </a:bodyPr>
          <a:lstStyle/>
          <a:p>
            <a:r>
              <a:rPr lang="ru-RU" sz="3600" dirty="0">
                <a:ln>
                  <a:solidFill>
                    <a:schemeClr val="tx1"/>
                  </a:solidFill>
                </a:ln>
                <a:solidFill>
                  <a:srgbClr val="275F4F"/>
                </a:solidFill>
                <a:latin typeface="Times New Roman" panose="02020603050405020304" pitchFamily="18" charset="0"/>
                <a:cs typeface="Times New Roman" panose="02020603050405020304" pitchFamily="18" charset="0"/>
              </a:rPr>
              <a:t>Патриотическое воспитание молодежи</a:t>
            </a: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971" y="1417638"/>
            <a:ext cx="4752528" cy="4752528"/>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145" y="2065710"/>
            <a:ext cx="4052884" cy="3456384"/>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993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B9DAB58-0D48-4D1D-BDA0-A429201F1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Заголовок 1">
            <a:extLst>
              <a:ext uri="{FF2B5EF4-FFF2-40B4-BE49-F238E27FC236}">
                <a16:creationId xmlns:a16="http://schemas.microsoft.com/office/drawing/2014/main" id="{B7EDD2F8-AF44-4DF0-96E5-3497C82C01B4}"/>
              </a:ext>
            </a:extLst>
          </p:cNvPr>
          <p:cNvSpPr txBox="1">
            <a:spLocks/>
          </p:cNvSpPr>
          <p:nvPr/>
        </p:nvSpPr>
        <p:spPr>
          <a:xfrm>
            <a:off x="580845" y="260649"/>
            <a:ext cx="8229600" cy="91961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600" b="1" dirty="0">
                <a:solidFill>
                  <a:srgbClr val="275F4F"/>
                </a:solidFill>
                <a:latin typeface="Times New Roman" pitchFamily="18" charset="0"/>
                <a:cs typeface="Times New Roman" pitchFamily="18" charset="0"/>
              </a:rPr>
              <a:t>Специалисты участковой социальной службы</a:t>
            </a:r>
            <a:br>
              <a:rPr lang="ru-RU" b="1" i="1" dirty="0">
                <a:solidFill>
                  <a:schemeClr val="tx2"/>
                </a:solidFill>
                <a:latin typeface="Times New Roman" pitchFamily="18" charset="0"/>
                <a:cs typeface="Times New Roman" pitchFamily="18" charset="0"/>
              </a:rPr>
            </a:br>
            <a:endParaRPr lang="ru-RU" dirty="0"/>
          </a:p>
        </p:txBody>
      </p:sp>
      <p:pic>
        <p:nvPicPr>
          <p:cNvPr id="12" name="Picture 2" descr="F:\косенко.jpg">
            <a:extLst>
              <a:ext uri="{FF2B5EF4-FFF2-40B4-BE49-F238E27FC236}">
                <a16:creationId xmlns:a16="http://schemas.microsoft.com/office/drawing/2014/main" id="{B4BD8317-157D-4303-B565-4E9F6FB9AD3A}"/>
              </a:ext>
            </a:extLst>
          </p:cNvPr>
          <p:cNvPicPr>
            <a:picLocks noChangeAspect="1" noChangeArrowheads="1"/>
          </p:cNvPicPr>
          <p:nvPr/>
        </p:nvPicPr>
        <p:blipFill rotWithShape="1">
          <a:blip r:embed="rId3"/>
          <a:srcRect t="8451" b="3779"/>
          <a:stretch/>
        </p:blipFill>
        <p:spPr bwMode="auto">
          <a:xfrm>
            <a:off x="3794995" y="826570"/>
            <a:ext cx="1801299" cy="210912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a:extLst>
              <a:ext uri="{FF2B5EF4-FFF2-40B4-BE49-F238E27FC236}">
                <a16:creationId xmlns:a16="http://schemas.microsoft.com/office/drawing/2014/main" id="{CA782898-05DB-4501-8EDB-912CDA9B4702}"/>
              </a:ext>
            </a:extLst>
          </p:cNvPr>
          <p:cNvPicPr>
            <a:picLocks noChangeAspect="1"/>
          </p:cNvPicPr>
          <p:nvPr/>
        </p:nvPicPr>
        <p:blipFill rotWithShape="1">
          <a:blip r:embed="rId4"/>
          <a:srcRect t="17343"/>
          <a:stretch/>
        </p:blipFill>
        <p:spPr>
          <a:xfrm>
            <a:off x="869500" y="3564463"/>
            <a:ext cx="1753758" cy="2113270"/>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Прямоугольник 13">
            <a:extLst>
              <a:ext uri="{FF2B5EF4-FFF2-40B4-BE49-F238E27FC236}">
                <a16:creationId xmlns:a16="http://schemas.microsoft.com/office/drawing/2014/main" id="{7EF5CCF6-D6D2-4583-921F-757169297A9B}"/>
              </a:ext>
            </a:extLst>
          </p:cNvPr>
          <p:cNvSpPr/>
          <p:nvPr/>
        </p:nvSpPr>
        <p:spPr>
          <a:xfrm>
            <a:off x="2751428" y="2997764"/>
            <a:ext cx="3888432" cy="1631216"/>
          </a:xfrm>
          <a:prstGeom prst="rect">
            <a:avLst/>
          </a:prstGeom>
        </p:spPr>
        <p:txBody>
          <a:bodyPr wrap="square">
            <a:spAutoFit/>
          </a:bodyPr>
          <a:lstStyle/>
          <a:p>
            <a:pPr algn="ctr"/>
            <a:r>
              <a:rPr lang="ru-RU" sz="1400" dirty="0">
                <a:latin typeface="Times New Roman" pitchFamily="18" charset="0"/>
                <a:cs typeface="Times New Roman" pitchFamily="18" charset="0"/>
              </a:rPr>
              <a:t>Заведующая отделением </a:t>
            </a:r>
          </a:p>
          <a:p>
            <a:pPr algn="ctr"/>
            <a:r>
              <a:rPr lang="ru-RU" sz="1400" dirty="0" err="1">
                <a:latin typeface="Times New Roman" pitchFamily="18" charset="0"/>
                <a:cs typeface="Times New Roman" pitchFamily="18" charset="0"/>
              </a:rPr>
              <a:t>Косенко</a:t>
            </a:r>
            <a:r>
              <a:rPr lang="ru-RU" sz="1400" dirty="0">
                <a:latin typeface="Times New Roman" pitchFamily="18" charset="0"/>
                <a:cs typeface="Times New Roman" pitchFamily="18" charset="0"/>
              </a:rPr>
              <a:t> Ольга Николаевна</a:t>
            </a:r>
          </a:p>
          <a:p>
            <a:pPr algn="ctr"/>
            <a:endParaRPr lang="ru-RU"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15" name="Прямоугольник 14">
            <a:extLst>
              <a:ext uri="{FF2B5EF4-FFF2-40B4-BE49-F238E27FC236}">
                <a16:creationId xmlns:a16="http://schemas.microsoft.com/office/drawing/2014/main" id="{774CBFD9-5B75-4DE2-945E-CE25ED8DF55F}"/>
              </a:ext>
            </a:extLst>
          </p:cNvPr>
          <p:cNvSpPr/>
          <p:nvPr/>
        </p:nvSpPr>
        <p:spPr>
          <a:xfrm>
            <a:off x="386122" y="5721384"/>
            <a:ext cx="2855031" cy="738664"/>
          </a:xfrm>
          <a:prstGeom prst="rect">
            <a:avLst/>
          </a:prstGeom>
        </p:spPr>
        <p:txBody>
          <a:bodyPr wrap="square">
            <a:spAutoFit/>
          </a:bodyPr>
          <a:lstStyle/>
          <a:p>
            <a:pPr algn="ctr"/>
            <a:r>
              <a:rPr lang="ru-RU" sz="1400" dirty="0">
                <a:latin typeface="Times New Roman" pitchFamily="18" charset="0"/>
                <a:cs typeface="Times New Roman" pitchFamily="18" charset="0"/>
              </a:rPr>
              <a:t>Специалист по социальной работе</a:t>
            </a:r>
            <a:r>
              <a:rPr lang="en-US" sz="1400" dirty="0">
                <a:latin typeface="Times New Roman" pitchFamily="18" charset="0"/>
                <a:cs typeface="Times New Roman" pitchFamily="18" charset="0"/>
              </a:rPr>
              <a:t> </a:t>
            </a:r>
            <a:r>
              <a:rPr lang="ru-RU" sz="1400" dirty="0">
                <a:latin typeface="Times New Roman" pitchFamily="18" charset="0"/>
                <a:cs typeface="Times New Roman" pitchFamily="18" charset="0"/>
              </a:rPr>
              <a:t>д. Верхняя Троица </a:t>
            </a:r>
            <a:endParaRPr lang="en-US"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Костерева Инна Николаевна</a:t>
            </a:r>
          </a:p>
        </p:txBody>
      </p:sp>
      <p:pic>
        <p:nvPicPr>
          <p:cNvPr id="16" name="Picture 4" descr="F:\4.jpg">
            <a:extLst>
              <a:ext uri="{FF2B5EF4-FFF2-40B4-BE49-F238E27FC236}">
                <a16:creationId xmlns:a16="http://schemas.microsoft.com/office/drawing/2014/main" id="{A66E2DAC-8444-45FB-82B4-77B2BA89781F}"/>
              </a:ext>
            </a:extLst>
          </p:cNvPr>
          <p:cNvPicPr>
            <a:picLocks noChangeAspect="1" noChangeArrowheads="1"/>
          </p:cNvPicPr>
          <p:nvPr/>
        </p:nvPicPr>
        <p:blipFill rotWithShape="1">
          <a:blip r:embed="rId5"/>
          <a:srcRect l="4645" t="10656" r="4574" b="5859"/>
          <a:stretch/>
        </p:blipFill>
        <p:spPr bwMode="auto">
          <a:xfrm>
            <a:off x="3804438" y="3564463"/>
            <a:ext cx="1799913" cy="210912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Прямоугольник 17">
            <a:extLst>
              <a:ext uri="{FF2B5EF4-FFF2-40B4-BE49-F238E27FC236}">
                <a16:creationId xmlns:a16="http://schemas.microsoft.com/office/drawing/2014/main" id="{9CC07575-C19F-4FED-8983-26D74A0B04F6}"/>
              </a:ext>
            </a:extLst>
          </p:cNvPr>
          <p:cNvSpPr/>
          <p:nvPr/>
        </p:nvSpPr>
        <p:spPr>
          <a:xfrm rot="10800000" flipV="1">
            <a:off x="3268128" y="5735640"/>
            <a:ext cx="2839738" cy="738664"/>
          </a:xfrm>
          <a:prstGeom prst="rect">
            <a:avLst/>
          </a:prstGeom>
        </p:spPr>
        <p:txBody>
          <a:bodyPr wrap="square">
            <a:spAutoFit/>
          </a:bodyPr>
          <a:lstStyle/>
          <a:p>
            <a:pPr algn="ctr"/>
            <a:r>
              <a:rPr lang="ru-RU" sz="1400" dirty="0">
                <a:latin typeface="Times New Roman" pitchFamily="18" charset="0"/>
                <a:cs typeface="Times New Roman" pitchFamily="18" charset="0"/>
              </a:rPr>
              <a:t>Специалист по социальной работе с.</a:t>
            </a:r>
            <a:r>
              <a:rPr lang="en-US" sz="1400" dirty="0">
                <a:latin typeface="Times New Roman" pitchFamily="18" charset="0"/>
                <a:cs typeface="Times New Roman" pitchFamily="18" charset="0"/>
              </a:rPr>
              <a:t> </a:t>
            </a:r>
            <a:r>
              <a:rPr lang="ru-RU" sz="1400" dirty="0">
                <a:latin typeface="Times New Roman" pitchFamily="18" charset="0"/>
                <a:cs typeface="Times New Roman" pitchFamily="18" charset="0"/>
              </a:rPr>
              <a:t>Уницы</a:t>
            </a:r>
          </a:p>
          <a:p>
            <a:pPr algn="ctr"/>
            <a:r>
              <a:rPr lang="ru-RU" sz="1400" dirty="0">
                <a:latin typeface="Times New Roman" pitchFamily="18" charset="0"/>
                <a:cs typeface="Times New Roman" pitchFamily="18" charset="0"/>
              </a:rPr>
              <a:t> Трубкина Татьяна Александровна</a:t>
            </a:r>
          </a:p>
        </p:txBody>
      </p:sp>
      <p:pic>
        <p:nvPicPr>
          <p:cNvPr id="19" name="Рисунок 18" descr="D:\КЦСОН\фото мероприятий\отделения\IMG_20190206_091632.jpg">
            <a:extLst>
              <a:ext uri="{FF2B5EF4-FFF2-40B4-BE49-F238E27FC236}">
                <a16:creationId xmlns:a16="http://schemas.microsoft.com/office/drawing/2014/main" id="{074A0FF3-0441-4BBC-A512-CAEA3A569C3A}"/>
              </a:ext>
            </a:extLst>
          </p:cNvPr>
          <p:cNvPicPr/>
          <p:nvPr/>
        </p:nvPicPr>
        <p:blipFill rotWithShape="1">
          <a:blip r:embed="rId6" cstate="print"/>
          <a:srcRect l="8746" t="9492" r="14066" b="815"/>
          <a:stretch/>
        </p:blipFill>
        <p:spPr bwMode="auto">
          <a:xfrm>
            <a:off x="6474588" y="3564463"/>
            <a:ext cx="1799912" cy="210912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Прямоугольник 19">
            <a:extLst>
              <a:ext uri="{FF2B5EF4-FFF2-40B4-BE49-F238E27FC236}">
                <a16:creationId xmlns:a16="http://schemas.microsoft.com/office/drawing/2014/main" id="{719862DE-B686-4B0C-858F-6FF351796D1B}"/>
              </a:ext>
            </a:extLst>
          </p:cNvPr>
          <p:cNvSpPr/>
          <p:nvPr/>
        </p:nvSpPr>
        <p:spPr>
          <a:xfrm flipH="1">
            <a:off x="6107866" y="5735640"/>
            <a:ext cx="2855031" cy="738664"/>
          </a:xfrm>
          <a:prstGeom prst="rect">
            <a:avLst/>
          </a:prstGeom>
        </p:spPr>
        <p:txBody>
          <a:bodyPr wrap="square">
            <a:spAutoFit/>
          </a:bodyPr>
          <a:lstStyle/>
          <a:p>
            <a:pPr algn="ctr"/>
            <a:r>
              <a:rPr lang="ru-RU" sz="1400" dirty="0">
                <a:latin typeface="Times New Roman" pitchFamily="18" charset="0"/>
                <a:cs typeface="Times New Roman" pitchFamily="18" charset="0"/>
              </a:rPr>
              <a:t>Специалист по социальной работе с.</a:t>
            </a:r>
            <a:r>
              <a:rPr lang="en-US"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Славково</a:t>
            </a:r>
            <a:r>
              <a:rPr lang="ru-RU" sz="1400" dirty="0">
                <a:latin typeface="Times New Roman" pitchFamily="18" charset="0"/>
                <a:cs typeface="Times New Roman" pitchFamily="18" charset="0"/>
              </a:rPr>
              <a:t> </a:t>
            </a:r>
          </a:p>
          <a:p>
            <a:pPr algn="ctr"/>
            <a:r>
              <a:rPr lang="ru-RU" sz="1400" dirty="0">
                <a:latin typeface="Times New Roman" pitchFamily="18" charset="0"/>
                <a:cs typeface="Times New Roman" pitchFamily="18" charset="0"/>
              </a:rPr>
              <a:t>Соколова Любовь Анатольевна</a:t>
            </a:r>
            <a:endParaRPr lang="ru-RU" sz="1400" dirty="0"/>
          </a:p>
        </p:txBody>
      </p:sp>
    </p:spTree>
    <p:extLst>
      <p:ext uri="{BB962C8B-B14F-4D97-AF65-F5344CB8AC3E}">
        <p14:creationId xmlns:p14="http://schemas.microsoft.com/office/powerpoint/2010/main" val="3089493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927B46A-FEE6-45B7-85C9-F62B50B9E7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899592" y="137319"/>
            <a:ext cx="7200800" cy="1143000"/>
          </a:xfrm>
        </p:spPr>
        <p:txBody>
          <a:bodyPr>
            <a:normAutofit/>
          </a:bodyPr>
          <a:lstStyle/>
          <a:p>
            <a:r>
              <a:rPr lang="ru-RU" sz="3200" dirty="0">
                <a:ln>
                  <a:solidFill>
                    <a:schemeClr val="tx1"/>
                  </a:solidFill>
                </a:ln>
                <a:solidFill>
                  <a:srgbClr val="275F4F"/>
                </a:solidFill>
                <a:latin typeface="Times New Roman" panose="02020603050405020304" pitchFamily="18" charset="0"/>
                <a:cs typeface="Times New Roman" panose="02020603050405020304" pitchFamily="18" charset="0"/>
              </a:rPr>
              <a:t>Университет третьего возраста факультет «православная культура»</a:t>
            </a:r>
          </a:p>
        </p:txBody>
      </p:sp>
      <p:pic>
        <p:nvPicPr>
          <p:cNvPr id="4" name="Picture 2" descr="C:\Users\Истомина\Desktop\фото2020\коллаж утв.jpg"/>
          <p:cNvPicPr>
            <a:picLocks noGrp="1" noChangeAspect="1" noChangeArrowheads="1"/>
          </p:cNvPicPr>
          <p:nvPr>
            <p:ph idx="1"/>
          </p:nvPr>
        </p:nvPicPr>
        <p:blipFill>
          <a:blip r:embed="rId3"/>
          <a:srcRect/>
          <a:stretch>
            <a:fillRect/>
          </a:stretch>
        </p:blipFill>
        <p:spPr bwMode="auto">
          <a:xfrm>
            <a:off x="-33784" y="1351212"/>
            <a:ext cx="4560235" cy="5179714"/>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307" y="1284786"/>
            <a:ext cx="4443836" cy="5312566"/>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51DD468-14E2-4554-BCFB-D15C9498B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63693"/>
            <a:ext cx="8229600" cy="1017427"/>
          </a:xfrm>
        </p:spPr>
        <p:txBody>
          <a:bodyPr>
            <a:normAutofit/>
          </a:bodyPr>
          <a:lstStyle/>
          <a:p>
            <a:r>
              <a:rPr lang="ru-RU" sz="4000" dirty="0">
                <a:ln>
                  <a:solidFill>
                    <a:schemeClr val="tx1"/>
                  </a:solidFill>
                </a:ln>
                <a:solidFill>
                  <a:srgbClr val="275F4F"/>
                </a:solidFill>
                <a:latin typeface="Times New Roman" panose="02020603050405020304" pitchFamily="18" charset="0"/>
                <a:cs typeface="Times New Roman" panose="02020603050405020304" pitchFamily="18" charset="0"/>
              </a:rPr>
              <a:t>Экскурсии, поездки</a:t>
            </a:r>
          </a:p>
        </p:txBody>
      </p:sp>
      <p:pic>
        <p:nvPicPr>
          <p:cNvPr id="4" name="Picture 2" descr="C:\Users\Истомина\Desktop\фото2020\экскурсия.jpg"/>
          <p:cNvPicPr>
            <a:picLocks noGrp="1" noChangeAspect="1" noChangeArrowheads="1"/>
          </p:cNvPicPr>
          <p:nvPr>
            <p:ph idx="1"/>
          </p:nvPr>
        </p:nvPicPr>
        <p:blipFill>
          <a:blip r:embed="rId3"/>
          <a:srcRect/>
          <a:stretch>
            <a:fillRect/>
          </a:stretch>
        </p:blipFill>
        <p:spPr bwMode="auto">
          <a:xfrm>
            <a:off x="1136940" y="1052736"/>
            <a:ext cx="6870120" cy="5539750"/>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CDF22A7-8A4D-47B1-9A88-3C82E7CF9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83568" y="1232756"/>
            <a:ext cx="7992888" cy="4392488"/>
          </a:xfrm>
        </p:spPr>
        <p:txBody>
          <a:bodyPr>
            <a:noAutofit/>
          </a:bodyPr>
          <a:lstStyle/>
          <a:p>
            <a:pPr indent="450000" algn="l"/>
            <a:r>
              <a:rPr lang="ru-RU" sz="2400" b="1" i="1" dirty="0">
                <a:solidFill>
                  <a:srgbClr val="275F4F"/>
                </a:solidFill>
                <a:latin typeface="Times New Roman" panose="02020603050405020304" pitchFamily="18" charset="0"/>
                <a:cs typeface="Times New Roman" panose="02020603050405020304" pitchFamily="18" charset="0"/>
              </a:rPr>
              <a:t>Межведомственное взаимодействие  участковой социальной службы  с другими структурами и организациями: </a:t>
            </a:r>
            <a:br>
              <a:rPr lang="ru-RU" sz="2000" dirty="0">
                <a:solidFill>
                  <a:srgbClr val="275F4F"/>
                </a:solidFill>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Социальный фонд, ЦРБ г.Кашин, офис врача общей практики, организация и предприятия ЖКХ, ГКУ «ЦСПН» Кашинского городского округа, образовательные учреждения, МКУ Управление сельскими территориями, учреждения культуры, музей М.И.Калинина, волонтерские организации, МО МВД Кашинский, православные организации, ЦЗН.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Задачей межведомственного взаимодействия является повышение эффективности обеспечения своевременного и качественного предоставления социальных услуг и социального сопровождения граждан, проживающих в районе. </a:t>
            </a:r>
            <a:br>
              <a:rPr lang="ru-RU" sz="1600" dirty="0"/>
            </a:br>
            <a:endParaRPr lang="ru-RU"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7B84BBC-A6AE-400B-ABD3-4BB23CCE7B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Содержимое 2"/>
          <p:cNvSpPr>
            <a:spLocks noGrp="1"/>
          </p:cNvSpPr>
          <p:nvPr>
            <p:ph idx="1"/>
          </p:nvPr>
        </p:nvSpPr>
        <p:spPr>
          <a:xfrm>
            <a:off x="539552" y="1268760"/>
            <a:ext cx="8229600" cy="4525963"/>
          </a:xfrm>
        </p:spPr>
        <p:txBody>
          <a:bodyPr>
            <a:normAutofit/>
          </a:bodyPr>
          <a:lstStyle/>
          <a:p>
            <a:pPr marL="0" indent="457200" algn="just" eaLnBrk="0" hangingPunct="0">
              <a:spcBef>
                <a:spcPts val="0"/>
              </a:spcBef>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Социальная работа в сельской местности – это сложный и творческий труд. Она является важным аспектом развития области, одним из показателей социальной стабильности и благополучия. </a:t>
            </a:r>
          </a:p>
          <a:p>
            <a:pPr marL="0" indent="457200" algn="just" eaLnBrk="0" hangingPunct="0">
              <a:spcBef>
                <a:spcPts val="0"/>
              </a:spcBef>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Поэтому не случайно от участковых специалистов по социальной работе требуются широкие знания: в вопросах психологии, педагогики, социологии, права и хорошие навыки работы, а самое главное, необходимо обладание высокими человеческими качествами - такими как доброта, внимание, уважение и милосердие.</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B9DAB58-0D48-4D1D-BDA0-A429201F1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Заголовок 1">
            <a:extLst>
              <a:ext uri="{FF2B5EF4-FFF2-40B4-BE49-F238E27FC236}">
                <a16:creationId xmlns:a16="http://schemas.microsoft.com/office/drawing/2014/main" id="{6BFB1B1A-E080-4FE5-B401-D71297F2D1A6}"/>
              </a:ext>
            </a:extLst>
          </p:cNvPr>
          <p:cNvSpPr txBox="1">
            <a:spLocks/>
          </p:cNvSpPr>
          <p:nvPr/>
        </p:nvSpPr>
        <p:spPr>
          <a:xfrm>
            <a:off x="683568" y="404664"/>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a:ln>
                  <a:solidFill>
                    <a:schemeClr val="tx1"/>
                  </a:solidFill>
                </a:ln>
                <a:solidFill>
                  <a:srgbClr val="275F4F"/>
                </a:solidFill>
                <a:latin typeface="Times New Roman" panose="02020603050405020304" pitchFamily="18" charset="0"/>
                <a:cs typeface="Times New Roman" panose="02020603050405020304" pitchFamily="18" charset="0"/>
              </a:rPr>
              <a:t>Специфика работы участковой социальной службы </a:t>
            </a:r>
          </a:p>
        </p:txBody>
      </p:sp>
      <p:sp>
        <p:nvSpPr>
          <p:cNvPr id="13" name="TextBox 12">
            <a:extLst>
              <a:ext uri="{FF2B5EF4-FFF2-40B4-BE49-F238E27FC236}">
                <a16:creationId xmlns:a16="http://schemas.microsoft.com/office/drawing/2014/main" id="{F7FB06F0-7DD4-41EA-BACA-2BECC1E676AE}"/>
              </a:ext>
            </a:extLst>
          </p:cNvPr>
          <p:cNvSpPr txBox="1"/>
          <p:nvPr/>
        </p:nvSpPr>
        <p:spPr>
          <a:xfrm>
            <a:off x="719572" y="1772816"/>
            <a:ext cx="7812868" cy="3139321"/>
          </a:xfrm>
          <a:prstGeom prst="rect">
            <a:avLst/>
          </a:prstGeom>
          <a:noFill/>
        </p:spPr>
        <p:txBody>
          <a:bodyPr wrap="square">
            <a:spAutoFit/>
          </a:bodyPr>
          <a:lstStyle/>
          <a:p>
            <a:pPr marL="0" indent="457200" algn="just">
              <a:buNone/>
            </a:pPr>
            <a:r>
              <a:rPr lang="ru-RU" sz="1800" dirty="0">
                <a:latin typeface="Times New Roman" panose="02020603050405020304" pitchFamily="18" charset="0"/>
                <a:cs typeface="Times New Roman" panose="02020603050405020304" pitchFamily="18" charset="0"/>
              </a:rPr>
              <a:t>Специфика работы участковой социальной службы социальной службы  на селе определяется разными факторами:  ограниченный доступ к услугам и изолированность территорий, их удаленность. Сельское население стремительно стареет, количество граждан пожилого возраста растёт. Социальная инфраструктура таких населенных пунктов разрушается, недостаточное развитие общественных структур и государственных организаций. </a:t>
            </a:r>
          </a:p>
          <a:p>
            <a:pPr marL="0" indent="457200" algn="just">
              <a:buNone/>
            </a:pPr>
            <a:r>
              <a:rPr lang="ru-RU" sz="1800" dirty="0">
                <a:latin typeface="Times New Roman" panose="02020603050405020304" pitchFamily="18" charset="0"/>
                <a:cs typeface="Times New Roman" panose="02020603050405020304" pitchFamily="18" charset="0"/>
              </a:rPr>
              <a:t>Согласно данным социального паспорта на данный момент на обслуживаемой  территории  проживает 836 трудоспособных, работающих граждан, 646 пенсионеров, 125 инвалидов, из них 10% - одинокие граждане, 70% - </a:t>
            </a:r>
            <a:r>
              <a:rPr lang="ru-RU" sz="1800" dirty="0" err="1">
                <a:latin typeface="Times New Roman" panose="02020603050405020304" pitchFamily="18" charset="0"/>
                <a:cs typeface="Times New Roman" panose="02020603050405020304" pitchFamily="18" charset="0"/>
              </a:rPr>
              <a:t>одинокопроживающие</a:t>
            </a:r>
            <a:r>
              <a:rPr lang="ru-RU"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418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B9DAB58-0D48-4D1D-BDA0-A429201F1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22BA74F3-4F00-4565-837A-D3B74C32EC74}"/>
              </a:ext>
            </a:extLst>
          </p:cNvPr>
          <p:cNvSpPr txBox="1"/>
          <p:nvPr/>
        </p:nvSpPr>
        <p:spPr>
          <a:xfrm>
            <a:off x="287524" y="735955"/>
            <a:ext cx="8568952" cy="5386090"/>
          </a:xfrm>
          <a:prstGeom prst="rect">
            <a:avLst/>
          </a:prstGeom>
          <a:noFill/>
        </p:spPr>
        <p:txBody>
          <a:bodyPr wrap="square">
            <a:spAutoFit/>
          </a:bodyPr>
          <a:lstStyle/>
          <a:p>
            <a:pPr indent="457200" algn="just"/>
            <a:r>
              <a:rPr lang="ru-RU" sz="2000" b="1" i="1" dirty="0">
                <a:effectLst/>
                <a:latin typeface="Times New Roman" panose="02020603050405020304" pitchFamily="18" charset="0"/>
                <a:ea typeface="Times New Roman" panose="02020603050405020304" pitchFamily="18" charset="0"/>
                <a:cs typeface="Times New Roman" panose="02020603050405020304" pitchFamily="18" charset="0"/>
              </a:rPr>
              <a:t>Специалистами отделения оказываются следующие социальные услуги:</a:t>
            </a:r>
            <a:endPar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628650" lvl="0" indent="-285750" algn="just">
              <a:buFont typeface="Wingdings" panose="05000000000000000000" pitchFamily="2" charset="2"/>
              <a:buChar char="q"/>
            </a:pPr>
            <a:r>
              <a:rPr lang="ru-RU" sz="1600" b="1" i="1" dirty="0">
                <a:effectLst/>
                <a:latin typeface="Times New Roman" panose="02020603050405020304" pitchFamily="18" charset="0"/>
                <a:ea typeface="Calibri" panose="020F0502020204030204" pitchFamily="34" charset="0"/>
                <a:cs typeface="Times New Roman" panose="02020603050405020304" pitchFamily="18" charset="0"/>
              </a:rPr>
              <a:t>социально-бытовые</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направленные на поддержание жизнедеятельности получателей социальных услуг в быту;</a:t>
            </a:r>
          </a:p>
          <a:p>
            <a:pPr marL="628650" lvl="0" indent="-285750" algn="just">
              <a:buFont typeface="Wingdings" panose="05000000000000000000" pitchFamily="2" charset="2"/>
              <a:buChar char="q"/>
            </a:pPr>
            <a:r>
              <a:rPr lang="ru-RU" sz="1600" b="1" i="1" dirty="0">
                <a:effectLst/>
                <a:latin typeface="Times New Roman" panose="02020603050405020304" pitchFamily="18" charset="0"/>
                <a:ea typeface="Calibri" panose="020F0502020204030204" pitchFamily="34" charset="0"/>
                <a:cs typeface="Times New Roman" panose="02020603050405020304" pitchFamily="18" charset="0"/>
              </a:rPr>
              <a:t>социально-медицинские</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направленные на поддержание и сохранение здоровья получателей социальных услуг путем организации ухода, оказания содействия в проведении оздоровительных мероприятий, систематического наблюдения за получателями социальных услуг для выявления отклонений в состоянии их здоровья;</a:t>
            </a:r>
          </a:p>
          <a:p>
            <a:pPr marL="628650" lvl="0" indent="-285750" algn="just">
              <a:buFont typeface="Wingdings" panose="05000000000000000000" pitchFamily="2" charset="2"/>
              <a:buChar char="q"/>
            </a:pPr>
            <a:r>
              <a:rPr lang="ru-RU" sz="1600" b="1" i="1" dirty="0">
                <a:effectLst/>
                <a:latin typeface="Times New Roman" panose="02020603050405020304" pitchFamily="18" charset="0"/>
                <a:ea typeface="Calibri" panose="020F0502020204030204" pitchFamily="34" charset="0"/>
                <a:cs typeface="Times New Roman" panose="02020603050405020304" pitchFamily="18" charset="0"/>
              </a:rPr>
              <a:t>социально-психологические</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предусматривающие оказание помощи в коррекции психологического состояния получателей социальных услуг для адаптации в социальной среде;</a:t>
            </a:r>
          </a:p>
          <a:p>
            <a:pPr marL="628650" lvl="0" indent="-285750" algn="just">
              <a:buFont typeface="Wingdings" panose="05000000000000000000" pitchFamily="2" charset="2"/>
              <a:buChar char="q"/>
            </a:pPr>
            <a:r>
              <a:rPr lang="ru-RU" sz="1600" b="1" i="1" dirty="0">
                <a:effectLst/>
                <a:latin typeface="Times New Roman" panose="02020603050405020304" pitchFamily="18" charset="0"/>
                <a:ea typeface="Calibri" panose="020F0502020204030204" pitchFamily="34" charset="0"/>
                <a:cs typeface="Times New Roman" panose="02020603050405020304" pitchFamily="18" charset="0"/>
              </a:rPr>
              <a:t>социально-педагогические</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направленные на профилактику отклонений в поведении и развитии личности получателей социальных услуг, формирование у них позитивных интересов (в том числе в сфере досуга), организацию их досуга, оказание помощи семье в воспитании детей;</a:t>
            </a:r>
          </a:p>
          <a:p>
            <a:pPr marL="628650" lvl="0" indent="-285750" algn="just">
              <a:buFont typeface="Wingdings" panose="05000000000000000000" pitchFamily="2" charset="2"/>
              <a:buChar char="q"/>
            </a:pPr>
            <a:r>
              <a:rPr lang="ru-RU" sz="1600" b="1" i="1" dirty="0">
                <a:effectLst/>
                <a:latin typeface="Times New Roman" panose="02020603050405020304" pitchFamily="18" charset="0"/>
                <a:ea typeface="Calibri" panose="020F0502020204030204" pitchFamily="34" charset="0"/>
                <a:cs typeface="Times New Roman" panose="02020603050405020304" pitchFamily="18" charset="0"/>
              </a:rPr>
              <a:t>социально-экономические</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 н</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аправленные на оказание помощи в трудоустройстве и в решении других проблем, связанных с трудовой адаптацией;</a:t>
            </a:r>
          </a:p>
          <a:p>
            <a:pPr marL="628650" lvl="0" indent="-285750" algn="just">
              <a:buFont typeface="Wingdings" panose="05000000000000000000" pitchFamily="2" charset="2"/>
              <a:buChar char="q"/>
            </a:pPr>
            <a:r>
              <a:rPr lang="ru-RU" sz="1600" b="1" i="1" dirty="0">
                <a:effectLst/>
                <a:latin typeface="Times New Roman" panose="02020603050405020304" pitchFamily="18" charset="0"/>
                <a:ea typeface="Calibri" panose="020F0502020204030204" pitchFamily="34" charset="0"/>
                <a:cs typeface="Times New Roman" panose="02020603050405020304" pitchFamily="18" charset="0"/>
              </a:rPr>
              <a:t>социально-правовые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направленные на оказание помощи в получении юридических услуг, в защите прав и законных интересов получателей социальных услуг;</a:t>
            </a:r>
          </a:p>
          <a:p>
            <a:pPr marL="628650" lvl="0" indent="-285750" algn="just">
              <a:buFont typeface="Wingdings" panose="05000000000000000000" pitchFamily="2" charset="2"/>
              <a:buChar char="q"/>
            </a:pPr>
            <a:r>
              <a:rPr lang="ru-RU" sz="1600" b="1" i="1" dirty="0">
                <a:effectLst/>
                <a:latin typeface="Times New Roman" panose="02020603050405020304" pitchFamily="18" charset="0"/>
                <a:ea typeface="Calibri" panose="020F0502020204030204" pitchFamily="34" charset="0"/>
                <a:cs typeface="Times New Roman" panose="02020603050405020304" pitchFamily="18" charset="0"/>
              </a:rPr>
              <a:t>срочные социальные услуги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прокат, банк вещей, социальное такси, баня. </a:t>
            </a:r>
          </a:p>
        </p:txBody>
      </p:sp>
    </p:spTree>
    <p:extLst>
      <p:ext uri="{BB962C8B-B14F-4D97-AF65-F5344CB8AC3E}">
        <p14:creationId xmlns:p14="http://schemas.microsoft.com/office/powerpoint/2010/main" val="38195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B9DAB58-0D48-4D1D-BDA0-A429201F1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Заголовок 1">
            <a:extLst>
              <a:ext uri="{FF2B5EF4-FFF2-40B4-BE49-F238E27FC236}">
                <a16:creationId xmlns:a16="http://schemas.microsoft.com/office/drawing/2014/main" id="{AAE241D7-BEE2-4FB8-A940-46A1469E8D7E}"/>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a:ln>
                  <a:solidFill>
                    <a:schemeClr val="tx1"/>
                  </a:solidFill>
                </a:ln>
                <a:solidFill>
                  <a:srgbClr val="275F4F"/>
                </a:solidFill>
                <a:latin typeface="Times New Roman" panose="02020603050405020304" pitchFamily="18" charset="0"/>
                <a:cs typeface="Times New Roman" panose="02020603050405020304" pitchFamily="18" charset="0"/>
              </a:rPr>
              <a:t>Получатели услуг</a:t>
            </a:r>
          </a:p>
        </p:txBody>
      </p:sp>
      <p:sp>
        <p:nvSpPr>
          <p:cNvPr id="8" name="Содержимое 2">
            <a:extLst>
              <a:ext uri="{FF2B5EF4-FFF2-40B4-BE49-F238E27FC236}">
                <a16:creationId xmlns:a16="http://schemas.microsoft.com/office/drawing/2014/main" id="{CDED62CC-CADE-4B73-9AD5-070F66060B6D}"/>
              </a:ext>
            </a:extLst>
          </p:cNvPr>
          <p:cNvSpPr txBox="1">
            <a:spLocks/>
          </p:cNvSpPr>
          <p:nvPr/>
        </p:nvSpPr>
        <p:spPr>
          <a:xfrm>
            <a:off x="971600" y="1556792"/>
            <a:ext cx="6984776"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60000" algn="just">
              <a:spcBef>
                <a:spcPts val="0"/>
              </a:spcBef>
              <a:buFont typeface="Wingdings" pitchFamily="2" charset="2"/>
              <a:buChar char="§"/>
            </a:pPr>
            <a:r>
              <a:rPr lang="ru-RU" sz="2400" dirty="0">
                <a:solidFill>
                  <a:schemeClr val="tx1"/>
                </a:solidFill>
                <a:latin typeface="Times New Roman" pitchFamily="18" charset="0"/>
                <a:cs typeface="Times New Roman" pitchFamily="18" charset="0"/>
              </a:rPr>
              <a:t>Пенсионеры </a:t>
            </a:r>
          </a:p>
          <a:p>
            <a:pPr indent="360000" algn="just">
              <a:spcBef>
                <a:spcPts val="0"/>
              </a:spcBef>
              <a:buFont typeface="Wingdings" pitchFamily="2" charset="2"/>
              <a:buChar char="§"/>
            </a:pPr>
            <a:r>
              <a:rPr lang="ru-RU" sz="2400" dirty="0">
                <a:solidFill>
                  <a:schemeClr val="tx1"/>
                </a:solidFill>
                <a:latin typeface="Times New Roman" pitchFamily="18" charset="0"/>
                <a:cs typeface="Times New Roman" pitchFamily="18" charset="0"/>
              </a:rPr>
              <a:t>Труженики тыла </a:t>
            </a:r>
          </a:p>
          <a:p>
            <a:pPr indent="360000" algn="just">
              <a:spcBef>
                <a:spcPts val="0"/>
              </a:spcBef>
              <a:buFont typeface="Wingdings" pitchFamily="2" charset="2"/>
              <a:buChar char="§"/>
            </a:pPr>
            <a:r>
              <a:rPr lang="ru-RU" sz="2400" dirty="0">
                <a:solidFill>
                  <a:schemeClr val="tx1"/>
                </a:solidFill>
                <a:latin typeface="Times New Roman" pitchFamily="18" charset="0"/>
                <a:cs typeface="Times New Roman" pitchFamily="18" charset="0"/>
              </a:rPr>
              <a:t>Ветераны ВОВ</a:t>
            </a:r>
          </a:p>
          <a:p>
            <a:pPr indent="360000" algn="just">
              <a:spcBef>
                <a:spcPts val="0"/>
              </a:spcBef>
              <a:buFont typeface="Wingdings" pitchFamily="2" charset="2"/>
              <a:buChar char="§"/>
            </a:pPr>
            <a:r>
              <a:rPr lang="ru-RU" sz="2400" dirty="0">
                <a:solidFill>
                  <a:schemeClr val="tx1"/>
                </a:solidFill>
                <a:latin typeface="Times New Roman" pitchFamily="18" charset="0"/>
                <a:cs typeface="Times New Roman" pitchFamily="18" charset="0"/>
              </a:rPr>
              <a:t>Дети войны</a:t>
            </a:r>
          </a:p>
          <a:p>
            <a:pPr indent="360000" algn="just">
              <a:spcBef>
                <a:spcPts val="0"/>
              </a:spcBef>
              <a:buFont typeface="Wingdings" pitchFamily="2" charset="2"/>
              <a:buChar char="§"/>
            </a:pPr>
            <a:r>
              <a:rPr lang="ru-RU" sz="2400" dirty="0">
                <a:solidFill>
                  <a:schemeClr val="tx1"/>
                </a:solidFill>
                <a:latin typeface="Times New Roman" pitchFamily="18" charset="0"/>
                <a:cs typeface="Times New Roman" pitchFamily="18" charset="0"/>
              </a:rPr>
              <a:t>Одинокие граждане </a:t>
            </a:r>
          </a:p>
          <a:p>
            <a:pPr indent="360000" algn="just">
              <a:spcBef>
                <a:spcPts val="0"/>
              </a:spcBef>
              <a:buFont typeface="Wingdings" pitchFamily="2" charset="2"/>
              <a:buChar char="§"/>
            </a:pPr>
            <a:r>
              <a:rPr lang="ru-RU" sz="2400" dirty="0" err="1">
                <a:solidFill>
                  <a:schemeClr val="tx1"/>
                </a:solidFill>
                <a:latin typeface="Times New Roman" pitchFamily="18" charset="0"/>
                <a:cs typeface="Times New Roman" pitchFamily="18" charset="0"/>
              </a:rPr>
              <a:t>Одинокопроживающие</a:t>
            </a:r>
            <a:r>
              <a:rPr lang="ru-RU" sz="2400" dirty="0">
                <a:solidFill>
                  <a:schemeClr val="tx1"/>
                </a:solidFill>
                <a:latin typeface="Times New Roman" pitchFamily="18" charset="0"/>
                <a:cs typeface="Times New Roman" pitchFamily="18" charset="0"/>
              </a:rPr>
              <a:t> </a:t>
            </a:r>
          </a:p>
          <a:p>
            <a:pPr indent="360000" algn="just">
              <a:spcBef>
                <a:spcPts val="0"/>
              </a:spcBef>
              <a:buFont typeface="Wingdings" pitchFamily="2" charset="2"/>
              <a:buChar char="§"/>
            </a:pPr>
            <a:r>
              <a:rPr lang="ru-RU" sz="2400" dirty="0">
                <a:solidFill>
                  <a:schemeClr val="tx1"/>
                </a:solidFill>
                <a:latin typeface="Times New Roman" pitchFamily="18" charset="0"/>
                <a:cs typeface="Times New Roman" pitchFamily="18" charset="0"/>
              </a:rPr>
              <a:t>Инвалиды</a:t>
            </a:r>
          </a:p>
          <a:p>
            <a:pPr indent="360000" algn="just">
              <a:spcBef>
                <a:spcPts val="0"/>
              </a:spcBef>
              <a:buFont typeface="Wingdings" pitchFamily="2" charset="2"/>
              <a:buChar char="§"/>
            </a:pPr>
            <a:r>
              <a:rPr lang="ru-RU" sz="2400" dirty="0">
                <a:solidFill>
                  <a:schemeClr val="tx1"/>
                </a:solidFill>
                <a:latin typeface="Times New Roman" pitchFamily="18" charset="0"/>
                <a:cs typeface="Times New Roman" pitchFamily="18" charset="0"/>
              </a:rPr>
              <a:t>Многодетные семьи </a:t>
            </a:r>
          </a:p>
          <a:p>
            <a:pPr indent="360000" algn="just">
              <a:spcBef>
                <a:spcPts val="0"/>
              </a:spcBef>
              <a:buFont typeface="Wingdings" pitchFamily="2" charset="2"/>
              <a:buChar char="§"/>
            </a:pPr>
            <a:r>
              <a:rPr lang="ru-RU" sz="2400" dirty="0">
                <a:solidFill>
                  <a:schemeClr val="tx1"/>
                </a:solidFill>
                <a:latin typeface="Times New Roman" pitchFamily="18" charset="0"/>
                <a:cs typeface="Times New Roman" pitchFamily="18" charset="0"/>
              </a:rPr>
              <a:t>Малообеспеченные граждане</a:t>
            </a:r>
          </a:p>
          <a:p>
            <a:pPr>
              <a:buFont typeface="Wingdings" pitchFamily="2" charset="2"/>
              <a:buChar char="§"/>
            </a:pPr>
            <a:endParaRPr lang="ru-RU" sz="1200" dirty="0">
              <a:latin typeface="Times New Roman" pitchFamily="18" charset="0"/>
              <a:cs typeface="Times New Roman" pitchFamily="18" charset="0"/>
            </a:endParaRPr>
          </a:p>
          <a:p>
            <a:endParaRPr lang="ru-RU" dirty="0"/>
          </a:p>
          <a:p>
            <a:endParaRPr lang="ru-RU" dirty="0"/>
          </a:p>
        </p:txBody>
      </p:sp>
    </p:spTree>
    <p:extLst>
      <p:ext uri="{BB962C8B-B14F-4D97-AF65-F5344CB8AC3E}">
        <p14:creationId xmlns:p14="http://schemas.microsoft.com/office/powerpoint/2010/main" val="23450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B9DAB58-0D48-4D1D-BDA0-A429201F1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Заголовок 1">
            <a:extLst>
              <a:ext uri="{FF2B5EF4-FFF2-40B4-BE49-F238E27FC236}">
                <a16:creationId xmlns:a16="http://schemas.microsoft.com/office/drawing/2014/main" id="{0415C203-C684-4064-8B65-876976D519EC}"/>
              </a:ext>
            </a:extLst>
          </p:cNvPr>
          <p:cNvSpPr txBox="1">
            <a:spLocks/>
          </p:cNvSpPr>
          <p:nvPr/>
        </p:nvSpPr>
        <p:spPr>
          <a:xfrm>
            <a:off x="611560" y="404664"/>
            <a:ext cx="8250140" cy="11264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a:ln>
                  <a:solidFill>
                    <a:schemeClr val="tx1"/>
                  </a:solidFill>
                </a:ln>
                <a:solidFill>
                  <a:srgbClr val="275F4F"/>
                </a:solidFill>
                <a:latin typeface="Times New Roman" panose="02020603050405020304" pitchFamily="18" charset="0"/>
                <a:cs typeface="Times New Roman" panose="02020603050405020304" pitchFamily="18" charset="0"/>
              </a:rPr>
              <a:t>Специалисты по социальной работе содействуют в оформлении документов:</a:t>
            </a:r>
          </a:p>
        </p:txBody>
      </p:sp>
      <p:sp>
        <p:nvSpPr>
          <p:cNvPr id="7" name="Содержимое 2">
            <a:extLst>
              <a:ext uri="{FF2B5EF4-FFF2-40B4-BE49-F238E27FC236}">
                <a16:creationId xmlns:a16="http://schemas.microsoft.com/office/drawing/2014/main" id="{082C4E93-121D-488D-8289-B49600EDAC66}"/>
              </a:ext>
            </a:extLst>
          </p:cNvPr>
          <p:cNvSpPr txBox="1">
            <a:spLocks/>
          </p:cNvSpPr>
          <p:nvPr/>
        </p:nvSpPr>
        <p:spPr>
          <a:xfrm>
            <a:off x="498376" y="1844824"/>
            <a:ext cx="814724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Оформление медицинских полисов</a:t>
            </a:r>
          </a:p>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Подтверждение льгот </a:t>
            </a:r>
          </a:p>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Запись к врачу, медицинское заключение</a:t>
            </a:r>
          </a:p>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Помощь в оформление документов на субсидию </a:t>
            </a:r>
          </a:p>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Оформление пакета документов для принятия на социальное обслуживание на дому</a:t>
            </a:r>
          </a:p>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Оплата услуг, передача показаний счетчика, обмен документами</a:t>
            </a:r>
          </a:p>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Оказанию гражданам благотворительной помощи и иных социальных услуг</a:t>
            </a:r>
          </a:p>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Организация досуговых мероприятий</a:t>
            </a:r>
          </a:p>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Проведение лекций о здоровье</a:t>
            </a:r>
          </a:p>
          <a:p>
            <a:pPr marL="450000" indent="360000" algn="l">
              <a:spcBef>
                <a:spcPts val="0"/>
              </a:spcBef>
              <a:buFont typeface="Wingdings" panose="05000000000000000000" pitchFamily="2" charset="2"/>
              <a:buChar char="§"/>
            </a:pPr>
            <a:r>
              <a:rPr lang="ru-RU" sz="2000" dirty="0">
                <a:solidFill>
                  <a:schemeClr val="tx1"/>
                </a:solidFill>
                <a:latin typeface="Times New Roman" panose="02020603050405020304" pitchFamily="18" charset="0"/>
                <a:cs typeface="Times New Roman" panose="02020603050405020304" pitchFamily="18" charset="0"/>
              </a:rPr>
              <a:t>Благотворительная помощь </a:t>
            </a:r>
          </a:p>
          <a:p>
            <a:endParaRPr lang="ru-RU" dirty="0"/>
          </a:p>
        </p:txBody>
      </p:sp>
    </p:spTree>
    <p:extLst>
      <p:ext uri="{BB962C8B-B14F-4D97-AF65-F5344CB8AC3E}">
        <p14:creationId xmlns:p14="http://schemas.microsoft.com/office/powerpoint/2010/main" val="266140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E54EF98-76D3-4F30-A454-E533B38FF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Autofit/>
          </a:bodyPr>
          <a:lstStyle/>
          <a:p>
            <a:r>
              <a:rPr lang="ru-RU" sz="3600" dirty="0">
                <a:ln>
                  <a:solidFill>
                    <a:schemeClr val="tx1"/>
                  </a:solidFill>
                </a:ln>
                <a:solidFill>
                  <a:srgbClr val="275F4F"/>
                </a:solidFill>
                <a:latin typeface="Times New Roman" panose="02020603050405020304" pitchFamily="18" charset="0"/>
                <a:cs typeface="Times New Roman" panose="02020603050405020304" pitchFamily="18" charset="0"/>
              </a:rPr>
              <a:t>Посещение и информирование граждан</a:t>
            </a:r>
          </a:p>
        </p:txBody>
      </p:sp>
      <p:pic>
        <p:nvPicPr>
          <p:cNvPr id="4" name="Объект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9481" y="1778596"/>
            <a:ext cx="2664296" cy="4237931"/>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258" y="1771483"/>
            <a:ext cx="3096344" cy="4237931"/>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052" y="1771482"/>
            <a:ext cx="2843808" cy="4237931"/>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584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7B063A3-A5FE-4766-AC15-F01B4272C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17052"/>
            <a:ext cx="8229600" cy="1143000"/>
          </a:xfrm>
        </p:spPr>
        <p:txBody>
          <a:bodyPr>
            <a:normAutofit/>
          </a:bodyPr>
          <a:lstStyle/>
          <a:p>
            <a:r>
              <a:rPr lang="ru-RU" sz="3200" dirty="0">
                <a:ln>
                  <a:solidFill>
                    <a:schemeClr val="tx1"/>
                  </a:solidFill>
                </a:ln>
                <a:solidFill>
                  <a:srgbClr val="275F4F"/>
                </a:solidFill>
                <a:latin typeface="Times New Roman" panose="02020603050405020304" pitchFamily="18" charset="0"/>
                <a:cs typeface="Times New Roman" panose="02020603050405020304" pitchFamily="18" charset="0"/>
              </a:rPr>
              <a:t>Пункт проката технических средств реабилитации</a:t>
            </a:r>
          </a:p>
        </p:txBody>
      </p:sp>
      <p:sp>
        <p:nvSpPr>
          <p:cNvPr id="3" name="Содержимое 2"/>
          <p:cNvSpPr>
            <a:spLocks noGrp="1"/>
          </p:cNvSpPr>
          <p:nvPr>
            <p:ph idx="1"/>
          </p:nvPr>
        </p:nvSpPr>
        <p:spPr>
          <a:xfrm>
            <a:off x="457200" y="1484784"/>
            <a:ext cx="8229600" cy="4525963"/>
          </a:xfrm>
        </p:spPr>
        <p:txBody>
          <a:bodyPr/>
          <a:lstStyle/>
          <a:p>
            <a:pPr marL="0" indent="450000" algn="just">
              <a:spcBef>
                <a:spcPts val="0"/>
              </a:spcBef>
              <a:buNone/>
            </a:pPr>
            <a:r>
              <a:rPr lang="ru-RU" sz="1800" dirty="0">
                <a:latin typeface="Times New Roman" panose="02020603050405020304" pitchFamily="18" charset="0"/>
                <a:cs typeface="Times New Roman" panose="02020603050405020304" pitchFamily="18" charset="0"/>
              </a:rPr>
              <a:t>Пункт технических средств реабилитации в участковой социальной службе д. Верхняя Троица, где специалисты оказывают  помощь по подбору технических средств. Граждане, которые нуждаются в технических  средствах реабилитации, получают  услугу по месту жительства, не выезжая в районный центр.</a:t>
            </a:r>
          </a:p>
          <a:p>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345" y="2780927"/>
            <a:ext cx="3673292" cy="3445842"/>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a:extLst>
              <a:ext uri="{FF2B5EF4-FFF2-40B4-BE49-F238E27FC236}">
                <a16:creationId xmlns:a16="http://schemas.microsoft.com/office/drawing/2014/main" id="{93C56B37-6BEE-46C1-A1B3-03C3946E11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76" y="2888939"/>
            <a:ext cx="4876393" cy="322981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BBE6269-4D17-4C89-B35C-603620E8F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sz="4000" dirty="0">
                <a:ln>
                  <a:solidFill>
                    <a:schemeClr val="tx1"/>
                  </a:solidFill>
                </a:ln>
                <a:solidFill>
                  <a:srgbClr val="275F4F"/>
                </a:solidFill>
                <a:latin typeface="Times New Roman" panose="02020603050405020304" pitchFamily="18" charset="0"/>
                <a:cs typeface="Times New Roman" panose="02020603050405020304" pitchFamily="18" charset="0"/>
              </a:rPr>
              <a:t>Банк вещей</a:t>
            </a:r>
          </a:p>
        </p:txBody>
      </p:sp>
      <p:sp>
        <p:nvSpPr>
          <p:cNvPr id="3" name="Содержимое 2"/>
          <p:cNvSpPr>
            <a:spLocks noGrp="1"/>
          </p:cNvSpPr>
          <p:nvPr>
            <p:ph idx="1"/>
          </p:nvPr>
        </p:nvSpPr>
        <p:spPr>
          <a:xfrm>
            <a:off x="457200" y="1390727"/>
            <a:ext cx="8363272" cy="4525963"/>
          </a:xfrm>
        </p:spPr>
        <p:txBody>
          <a:bodyPr>
            <a:normAutofit/>
          </a:bodyPr>
          <a:lstStyle/>
          <a:p>
            <a:pPr marL="0" indent="457200">
              <a:spcBef>
                <a:spcPts val="0"/>
              </a:spcBef>
              <a:buNone/>
            </a:pPr>
            <a:r>
              <a:rPr lang="ru-RU" sz="2000" dirty="0">
                <a:latin typeface="Times New Roman" panose="02020603050405020304" pitchFamily="18" charset="0"/>
                <a:cs typeface="Times New Roman" panose="02020603050405020304" pitchFamily="18" charset="0"/>
              </a:rPr>
              <a:t>В участковой социальной службе  оказывают такую услугу как банк вещей для малоимущих граждан. Вещи выдаются бесплатно малоимущим, многодетным семьям, гражданам, находящимся в трудной жизненной ситуации.</a:t>
            </a:r>
          </a:p>
        </p:txBody>
      </p:sp>
      <p:pic>
        <p:nvPicPr>
          <p:cNvPr id="4" name="Рисунок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3972" r="6995"/>
          <a:stretch/>
        </p:blipFill>
        <p:spPr>
          <a:xfrm rot="5400000">
            <a:off x="2594128" y="2949307"/>
            <a:ext cx="3955743" cy="3312368"/>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686</Words>
  <Application>Microsoft Office PowerPoint</Application>
  <PresentationFormat>Экран (4:3)</PresentationFormat>
  <Paragraphs>66</Paragraphs>
  <Slides>23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Times New Roman</vt:lpstr>
      <vt:lpstr>Wingdings</vt:lpstr>
      <vt:lpstr>Тема Office</vt:lpstr>
      <vt:lpstr>ГБУ «КЦСОН»  Кашинского городского округа  Тверской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Посещение и информирование граждан</vt:lpstr>
      <vt:lpstr>Пункт проката технических средств реабилитации</vt:lpstr>
      <vt:lpstr>Банк вещей</vt:lpstr>
      <vt:lpstr>Социальный автомобиль</vt:lpstr>
      <vt:lpstr>Диспансеризация граждан</vt:lpstr>
      <vt:lpstr>На обслуживаемой территории работают клубы для  пожилых людей </vt:lpstr>
      <vt:lpstr>Презентация PowerPoint</vt:lpstr>
      <vt:lpstr>Участие в мероприятиях</vt:lpstr>
      <vt:lpstr>Участие в акциях</vt:lpstr>
      <vt:lpstr>Серебряные волонтеры «Доброе дело»</vt:lpstr>
      <vt:lpstr>Презентация PowerPoint</vt:lpstr>
      <vt:lpstr>Творческие вечера</vt:lpstr>
      <vt:lpstr>Патриотическое воспитание молодежи</vt:lpstr>
      <vt:lpstr>Университет третьего возраста факультет «православная культура»</vt:lpstr>
      <vt:lpstr>Экскурсии, поездки</vt:lpstr>
      <vt:lpstr>Межведомственное взаимодействие  участковой социальной службы  с другими структурами и организациями:   Социальный фонд, ЦРБ г.Кашин, офис врача общей практики, организация и предприятия ЖКХ, ГКУ «ЦСПН» Кашинского городского округа, образовательные учреждения, МКУ Управление сельскими территориями, учреждения культуры, музей М.И.Калинина, волонтерские организации, МО МВД Кашинский, православные организации, ЦЗН.  Задачей межведомственного взаимодействия является повышение эффективности обеспечения своевременного и качественного предоставления социальных услуг и социального сопровождения граждан, проживающих в районе.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Истомина Елена Васильевна</dc:creator>
  <cp:lastModifiedBy>Quacky</cp:lastModifiedBy>
  <cp:revision>50</cp:revision>
  <dcterms:created xsi:type="dcterms:W3CDTF">2024-03-06T12:02:45Z</dcterms:created>
  <dcterms:modified xsi:type="dcterms:W3CDTF">2024-03-18T19:22:51Z</dcterms:modified>
</cp:coreProperties>
</file>